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18" r:id="rId2"/>
    <p:sldId id="740" r:id="rId3"/>
    <p:sldId id="741" r:id="rId4"/>
    <p:sldId id="757" r:id="rId5"/>
    <p:sldId id="763" r:id="rId6"/>
    <p:sldId id="745" r:id="rId7"/>
    <p:sldId id="746" r:id="rId8"/>
    <p:sldId id="747" r:id="rId9"/>
    <p:sldId id="760" r:id="rId10"/>
    <p:sldId id="761" r:id="rId11"/>
    <p:sldId id="759" r:id="rId12"/>
    <p:sldId id="754" r:id="rId13"/>
    <p:sldId id="755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 Dewsnup" initials="" lastIdx="1" clrIdx="0"/>
  <p:cmAuthor id="1" name="Berg, Angela" initials="ab" lastIdx="7" clrIdx="1"/>
  <p:cmAuthor id="2" name="Janet White" initials="JW" lastIdx="3" clrIdx="2">
    <p:extLst>
      <p:ext uri="{19B8F6BF-5375-455C-9EA6-DF929625EA0E}">
        <p15:presenceInfo xmlns:p15="http://schemas.microsoft.com/office/powerpoint/2012/main" userId="S-1-5-21-581205898-3250733592-2379691073-2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40043"/>
    <a:srgbClr val="26547C"/>
    <a:srgbClr val="A5AFB3"/>
    <a:srgbClr val="C5D9F1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 autoAdjust="0"/>
    <p:restoredTop sz="98737" autoAdjust="0"/>
  </p:normalViewPr>
  <p:slideViewPr>
    <p:cSldViewPr>
      <p:cViewPr varScale="1">
        <p:scale>
          <a:sx n="128" d="100"/>
          <a:sy n="128" d="100"/>
        </p:scale>
        <p:origin x="12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9624"/>
    </p:cViewPr>
  </p:sorterViewPr>
  <p:notesViewPr>
    <p:cSldViewPr>
      <p:cViewPr varScale="1">
        <p:scale>
          <a:sx n="76" d="100"/>
          <a:sy n="76" d="100"/>
        </p:scale>
        <p:origin x="2918" y="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EBC91B9-FB82-9A4C-9427-056A28F25880}" type="datetime1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AD776FE-0AF5-4723-B945-D987A36A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6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DCD7ABCB-4794-334F-8F78-7D9D31AB4A15}" type="datetime1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30" tIns="44865" rIns="89730" bIns="4486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5"/>
            <a:ext cx="5485158" cy="4183063"/>
          </a:xfrm>
          <a:prstGeom prst="rect">
            <a:avLst/>
          </a:prstGeom>
        </p:spPr>
        <p:txBody>
          <a:bodyPr vert="horz" lIns="89730" tIns="44865" rIns="89730" bIns="4486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F3A3D3D-60CC-4917-935D-CF15BD2BC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55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661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63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1487488" indent="-228600">
              <a:buFont typeface="Arial"/>
              <a:buChar char="•"/>
              <a:defRPr sz="1600">
                <a:latin typeface="Arial"/>
                <a:cs typeface="Arial"/>
              </a:defRPr>
            </a:lvl5pPr>
            <a:lvl6pPr marL="1716088" indent="-228600">
              <a:buFont typeface="Lucida Grande"/>
              <a:buChar char="-"/>
              <a:tabLst/>
              <a:defRPr sz="1500" baseline="0">
                <a:latin typeface="Arial"/>
                <a:cs typeface="Arial"/>
              </a:defRPr>
            </a:lvl6pPr>
            <a:lvl7pPr marL="1949450" indent="-228600">
              <a:defRPr sz="1400">
                <a:latin typeface="Arial"/>
                <a:cs typeface="Arial"/>
              </a:defRPr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838200"/>
            <a:ext cx="8686800" cy="381000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4267200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0663">
              <a:spcBef>
                <a:spcPts val="300"/>
              </a:spcBef>
              <a:buSzPct val="115000"/>
              <a:buFont typeface="Wingdings" charset="2"/>
              <a:buChar char="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28600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295400"/>
            <a:ext cx="4270375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5425">
              <a:spcBef>
                <a:spcPts val="300"/>
              </a:spcBef>
              <a:buSzPct val="113000"/>
              <a:buFont typeface="Wingdings" charset="2"/>
              <a:buChar char="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33363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tabLst/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9906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 © 2017 Allegiance Benefit Plan Management, Inc.</a:t>
            </a:r>
            <a:endParaRPr lang="en-US" dirty="0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90032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0" y="74612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Rectangle 8"/>
          <p:cNvSpPr>
            <a:spLocks/>
          </p:cNvSpPr>
          <p:nvPr userDrawn="1"/>
        </p:nvSpPr>
        <p:spPr bwMode="auto">
          <a:xfrm>
            <a:off x="0" y="73025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5" r:id="rId2"/>
    <p:sldLayoutId id="2147483856" r:id="rId3"/>
    <p:sldLayoutId id="2147483857" r:id="rId4"/>
    <p:sldLayoutId id="2147483858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8421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25412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7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elispayments.com/" TargetMode="External"/><Relationship Id="rId2" Type="http://schemas.openxmlformats.org/officeDocument/2006/relationships/hyperlink" Target="http://lab.express-scripts.com/providers/physician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skallegiance.com/disneyfh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@zelispayments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kallegiance.com/disneyf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Information for Providers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988024"/>
              </p:ext>
            </p:extLst>
          </p:nvPr>
        </p:nvGraphicFramePr>
        <p:xfrm>
          <a:off x="1143000" y="1559242"/>
          <a:ext cx="7162800" cy="4792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438400"/>
                <a:gridCol w="2362200"/>
              </a:tblGrid>
              <a:tr h="5159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60295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Pre-Certification / Pre-treatment Review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StarPoint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342-6510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1486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Payment Refunds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999-0295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23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Pharmacy Prior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Authorization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 Scripts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http://lab.express-scripts.com/providers/physicians</a:t>
                      </a:r>
                      <a:endParaRPr lang="en-US" sz="1100" kern="12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753-2851</a:t>
                      </a:r>
                    </a:p>
                  </a:txBody>
                  <a:tcPr anchor="ctr"/>
                </a:tc>
              </a:tr>
              <a:tr h="78753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Benefit Verification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www.askallegiance.com/disneyfh</a:t>
                      </a:r>
                      <a:endParaRPr lang="en-US" sz="1100" u="none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1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270/271, 276/277  Transactions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594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EFT/835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877)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828-8770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www.zelispayments.com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Additional Information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(front)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057400"/>
            <a:ext cx="4210037" cy="270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(back)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633" y="1870487"/>
            <a:ext cx="4044333" cy="2584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Allegiance?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History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752600"/>
            <a:ext cx="73914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Originally founded in 1980, Allegiance has administered Self-Funded Health Plans for more than three decades.</a:t>
            </a:r>
          </a:p>
          <a:p>
            <a:pPr marL="342900" indent="-342900">
              <a:spcAft>
                <a:spcPts val="60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Over 150 clients across the country representing more than 302,000 lives.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Clients include hospital systems, school districts and government organizations, insurance trusts, and MEWAs.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Claims processing, customer service, enrollment, and all other services are coordinated from our corporate office in Missoula, MT.</a:t>
            </a:r>
          </a:p>
          <a:p>
            <a:pPr marL="342900" indent="-342900">
              <a:spcAft>
                <a:spcPts val="60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Allegiance became a wholly-owned subsidiary of Cigna in 2008 enabling us to offer the flexibility and customized service of our TPA model alongside Cigna’s extensive network and analytic products.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909325"/>
            <a:ext cx="3824854" cy="8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Allegiance and Disney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Relationship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Allegiance is the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third party administrator (TPA) for two of Disney’s HMO plans in Florida.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Employees and their families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can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access one of two network options in Florida; Florida Hospital or Orlando Health.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F:\+Marketing\RFP Responses\JW - 2014\RFP Information\Design Elements\Cigna Logo Long.png"/>
          <p:cNvPicPr>
            <a:picLocks noChangeAspect="1" noChangeArrowheads="1"/>
          </p:cNvPicPr>
          <p:nvPr/>
        </p:nvPicPr>
        <p:blipFill>
          <a:blip r:embed="rId2" cstate="print"/>
          <a:srcRect l="4688" t="6489" r="5729" b="8015"/>
          <a:stretch>
            <a:fillRect/>
          </a:stretch>
        </p:blipFill>
        <p:spPr bwMode="auto">
          <a:xfrm>
            <a:off x="5943600" y="5715000"/>
            <a:ext cx="2106387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Working with Allegiance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Pre-Certification / Pre-Treatment Review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384252"/>
            <a:ext cx="7543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Pre-certification and Pre-treatment Review for services will be coordinated through </a:t>
            </a:r>
            <a:r>
              <a:rPr lang="en-US" b="1" i="1" dirty="0" err="1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StarPoint</a:t>
            </a:r>
            <a:r>
              <a:rPr lang="en-US" b="1" i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 Health Group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, an Allegiance company. </a:t>
            </a:r>
          </a:p>
          <a:p>
            <a:pPr marL="342900" indent="-342900">
              <a:spcAft>
                <a:spcPts val="1800"/>
              </a:spcAft>
            </a:pPr>
            <a:r>
              <a:rPr lang="en-US" dirty="0" err="1" smtClean="0">
                <a:latin typeface="Trebuchet MS" pitchFamily="34" charset="0"/>
                <a:cs typeface="Arial" pitchFamily="34" charset="0"/>
              </a:rPr>
              <a:t>StarPoint’s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 Nurse case managers and reviewers are available by phone at </a:t>
            </a:r>
            <a:r>
              <a:rPr lang="en-US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(800) 342-6510</a:t>
            </a:r>
          </a:p>
          <a:p>
            <a:pPr marL="342900" indent="-342900">
              <a:spcAft>
                <a:spcPts val="1800"/>
              </a:spcAft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To view the pre-treatment spreadsheet, please go to the client specific web page; </a:t>
            </a:r>
            <a:r>
              <a:rPr lang="en-US" dirty="0" smtClean="0">
                <a:latin typeface="Trebuchet MS" pitchFamily="34" charset="0"/>
                <a:cs typeface="Arial" pitchFamily="34" charset="0"/>
                <a:hlinkClick r:id="rId2"/>
              </a:rPr>
              <a:t>www.askallegiance.com/disneyfh</a:t>
            </a:r>
            <a:r>
              <a:rPr lang="en-US" dirty="0">
                <a:latin typeface="Trebuchet MS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and click on the For Providers Only tab in the bottom right hand corner. Once on the provider page, click on the Pre-Treatment Review/Pre-Certification link. On this page you will see Outpatient Pretreatment Review. This will be the page to search for whether a procedure needs to be reviewed.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F:\+Marketing\Images\AllegianceCignaLogos\AllegianceSM_StarPoint_We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799" y="5600573"/>
            <a:ext cx="3886201" cy="816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Submitting Claims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 medical claims </a:t>
            </a:r>
            <a:r>
              <a:rPr lang="en-US" sz="2400" dirty="0" smtClean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must be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sent to:</a:t>
            </a:r>
          </a:p>
          <a:p>
            <a:pPr marL="342900" indent="-342900">
              <a:spcAft>
                <a:spcPts val="0"/>
              </a:spcAft>
            </a:pPr>
            <a:r>
              <a:rPr lang="en-US" sz="2400" b="1" dirty="0" smtClean="0">
                <a:solidFill>
                  <a:schemeClr val="accent1"/>
                </a:solidFill>
                <a:latin typeface="Trebuchet MS" pitchFamily="34" charset="0"/>
                <a:cs typeface="Arial" pitchFamily="34" charset="0"/>
              </a:rPr>
              <a:t>Allegiance</a:t>
            </a:r>
          </a:p>
          <a:p>
            <a:pPr marL="342900" indent="-342900">
              <a:spcAft>
                <a:spcPts val="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PO Box 3018	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Missoula, MT 59806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Payer ID: 81040</a:t>
            </a:r>
            <a:endParaRPr lang="en-US" sz="2400" dirty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The following ancillary and national networks will be accessed through Cigna: </a:t>
            </a:r>
          </a:p>
          <a:p>
            <a:pPr marL="342900" indent="-342900">
              <a:spcAft>
                <a:spcPts val="1800"/>
              </a:spcAft>
            </a:pP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ASHN – 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Chiropratic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	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CareCentrix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 – DME/Home Health         Quest/Lab Corp</a:t>
            </a:r>
          </a:p>
          <a:p>
            <a:pPr marL="342900" indent="-342900">
              <a:spcAft>
                <a:spcPts val="1800"/>
              </a:spcAft>
            </a:pP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Evicore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 – High tech radiology         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Davita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/Fresenius</a:t>
            </a:r>
          </a:p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 claims will be processed by Allegiance at its facility in Missoula, MT.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Checks and EOBs will come from Allegiance.</a:t>
            </a:r>
          </a:p>
          <a:p>
            <a:pPr fontAlgn="ctr"/>
            <a:r>
              <a:rPr lang="en-US" b="1" dirty="0" smtClean="0"/>
              <a:t>EFT/835  </a:t>
            </a:r>
            <a:r>
              <a:rPr lang="en-US" b="1" dirty="0" err="1" smtClean="0"/>
              <a:t>Zelis</a:t>
            </a:r>
            <a:r>
              <a:rPr lang="en-US" b="1" dirty="0" smtClean="0"/>
              <a:t>   (877) 828-8770  </a:t>
            </a:r>
            <a:r>
              <a:rPr lang="en-US" b="1" u="sng" dirty="0" smtClean="0">
                <a:hlinkClick r:id="rId2"/>
              </a:rPr>
              <a:t>www.zelispayments.com</a:t>
            </a:r>
            <a:endParaRPr lang="en-US" dirty="0"/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Benefits &amp; Questions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Online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Verification of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Benefits are available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at: </a:t>
            </a:r>
            <a:r>
              <a:rPr lang="en-US" sz="2000" b="1" u="sng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www.askallegiance.com/disneyfh</a:t>
            </a:r>
          </a:p>
          <a:p>
            <a:pPr marL="342900" indent="-342900">
              <a:spcAft>
                <a:spcPts val="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0"/>
              </a:spcAft>
            </a:pPr>
            <a:r>
              <a:rPr lang="en-US" sz="2000" b="1" dirty="0" smtClean="0">
                <a:latin typeface="Trebuchet MS" pitchFamily="34" charset="0"/>
                <a:cs typeface="Arial" pitchFamily="34" charset="0"/>
              </a:rPr>
              <a:t>Allegiance Customer Service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is available from 8a-8p EST, Monday through Friday at </a:t>
            </a:r>
            <a:r>
              <a:rPr lang="en-US" sz="2000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(855) 999-1522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	An Automated Voice Response system (IVR) is also available 24/7/365 for claims and benefit information.</a:t>
            </a:r>
          </a:p>
          <a:p>
            <a:pPr marL="342900" indent="-342900">
              <a:spcAft>
                <a:spcPts val="0"/>
              </a:spcAft>
            </a:pPr>
            <a:endParaRPr lang="en-US" sz="2000" dirty="0">
              <a:latin typeface="Trebuchet MS" pitchFamily="34" charset="0"/>
              <a:cs typeface="Arial" pitchFamily="34" charset="0"/>
            </a:endParaRPr>
          </a:p>
          <a:p>
            <a:pPr fontAlgn="ctr"/>
            <a:r>
              <a:rPr lang="en-US" sz="2000" b="1" dirty="0"/>
              <a:t>270/271, 276/277  </a:t>
            </a:r>
            <a:r>
              <a:rPr lang="en-US" sz="2000" b="1" dirty="0" smtClean="0"/>
              <a:t>Transactions Allegiance Payer </a:t>
            </a:r>
            <a:r>
              <a:rPr lang="en-US" sz="2000" b="1" dirty="0"/>
              <a:t>ID: 81040</a:t>
            </a:r>
            <a:endParaRPr lang="en-US" sz="2000" dirty="0"/>
          </a:p>
          <a:p>
            <a:pPr marL="342900" indent="-342900">
              <a:spcAft>
                <a:spcPts val="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5421"/>
              </p:ext>
            </p:extLst>
          </p:nvPr>
        </p:nvGraphicFramePr>
        <p:xfrm>
          <a:off x="1104900" y="1686559"/>
          <a:ext cx="7200900" cy="4539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</a:tblGrid>
              <a:tr h="5039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Submission - Medical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Claims Submission – Ancillary Providers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Cigna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Ancillary network: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ASHN,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CareCentrix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Evicore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Lab Corp, Quest,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LifeSource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Davita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Fresenius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188061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Chattanooga, TN 37422-8061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62308</a:t>
                      </a:r>
                    </a:p>
                  </a:txBody>
                  <a:tcPr anchor="ctr"/>
                </a:tc>
              </a:tr>
              <a:tr h="5039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Processing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</a:txBody>
                  <a:tcPr anchor="ctr"/>
                </a:tc>
              </a:tr>
              <a:tr h="8146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Status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kern="1200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www.askallegiance.com/disneyfh</a:t>
                      </a:r>
                      <a:endParaRPr lang="en-US" sz="1100" u="sng" kern="1200" dirty="0" smtClean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Payment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www.askallegiance.com/disneyfh</a:t>
                      </a:r>
                      <a:endParaRPr lang="en-US" sz="1100" u="none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llegiance">
      <a:dk1>
        <a:sysClr val="windowText" lastClr="000000"/>
      </a:dk1>
      <a:lt1>
        <a:sysClr val="window" lastClr="FFFFFF"/>
      </a:lt1>
      <a:dk2>
        <a:srgbClr val="002851"/>
      </a:dk2>
      <a:lt2>
        <a:srgbClr val="D1D3D4"/>
      </a:lt2>
      <a:accent1>
        <a:srgbClr val="002851"/>
      </a:accent1>
      <a:accent2>
        <a:srgbClr val="AD1F31"/>
      </a:accent2>
      <a:accent3>
        <a:srgbClr val="004992"/>
      </a:accent3>
      <a:accent4>
        <a:srgbClr val="7C1622"/>
      </a:accent4>
      <a:accent5>
        <a:srgbClr val="D1D3D4"/>
      </a:accent5>
      <a:accent6>
        <a:srgbClr val="000000"/>
      </a:accent6>
      <a:hlink>
        <a:srgbClr val="002851"/>
      </a:hlink>
      <a:folHlink>
        <a:srgbClr val="0049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12702</TotalTime>
  <Words>975</Words>
  <Application>Microsoft Office PowerPoint</Application>
  <PresentationFormat>On-screen Show (4:3)</PresentationFormat>
  <Paragraphs>132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Lucida Grande</vt:lpstr>
      <vt:lpstr>Times New Roman</vt:lpstr>
      <vt:lpstr>Trebuchet MS</vt:lpstr>
      <vt:lpstr>Wingdings</vt:lpstr>
      <vt:lpstr>Office Theme</vt:lpstr>
      <vt:lpstr>PowerPoint Presentation</vt:lpstr>
      <vt:lpstr>Who is Allegiance?</vt:lpstr>
      <vt:lpstr>Allegiance and Disney </vt:lpstr>
      <vt:lpstr>PowerPoint Presentation</vt:lpstr>
      <vt:lpstr>Working with Allegiance </vt:lpstr>
      <vt:lpstr>Working with Allegiance </vt:lpstr>
      <vt:lpstr>Working with Allegiance </vt:lpstr>
      <vt:lpstr>Working with Allegiance </vt:lpstr>
      <vt:lpstr>Working with Allegiance </vt:lpstr>
      <vt:lpstr>Working with Allegiance </vt:lpstr>
      <vt:lpstr>PowerPoint Presentation</vt:lpstr>
      <vt:lpstr>New Member Identification Cards</vt:lpstr>
      <vt:lpstr>New Member Identification Cards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Eric      B4MKT</dc:creator>
  <cp:lastModifiedBy>Eric</cp:lastModifiedBy>
  <cp:revision>703</cp:revision>
  <cp:lastPrinted>2014-01-17T16:16:42Z</cp:lastPrinted>
  <dcterms:created xsi:type="dcterms:W3CDTF">2013-09-12T21:10:16Z</dcterms:created>
  <dcterms:modified xsi:type="dcterms:W3CDTF">2018-01-09T20:56:54Z</dcterms:modified>
</cp:coreProperties>
</file>